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7" r:id="rId1"/>
  </p:sldMasterIdLst>
  <p:notesMasterIdLst>
    <p:notesMasterId r:id="rId18"/>
  </p:notesMasterIdLst>
  <p:handoutMasterIdLst>
    <p:handoutMasterId r:id="rId19"/>
  </p:handoutMasterIdLst>
  <p:sldIdLst>
    <p:sldId id="1218" r:id="rId2"/>
    <p:sldId id="1219" r:id="rId3"/>
    <p:sldId id="1220" r:id="rId4"/>
    <p:sldId id="1248" r:id="rId5"/>
    <p:sldId id="1223" r:id="rId6"/>
    <p:sldId id="1227" r:id="rId7"/>
    <p:sldId id="1226" r:id="rId8"/>
    <p:sldId id="1228" r:id="rId9"/>
    <p:sldId id="1229" r:id="rId10"/>
    <p:sldId id="1230" r:id="rId11"/>
    <p:sldId id="1233" r:id="rId12"/>
    <p:sldId id="1234" r:id="rId13"/>
    <p:sldId id="1225" r:id="rId14"/>
    <p:sldId id="1231" r:id="rId15"/>
    <p:sldId id="1232" r:id="rId16"/>
    <p:sldId id="1221" r:id="rId17"/>
  </p:sldIdLst>
  <p:sldSz cx="12188825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7C2C"/>
    <a:srgbClr val="AADB1E"/>
    <a:srgbClr val="6DB33F"/>
    <a:srgbClr val="006990"/>
    <a:srgbClr val="E6E6E6"/>
    <a:srgbClr val="7F35AB"/>
    <a:srgbClr val="7636AE"/>
    <a:srgbClr val="264088"/>
    <a:srgbClr val="B3B3B3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461" autoAdjust="0"/>
    <p:restoredTop sz="75920" autoAdjust="0"/>
  </p:normalViewPr>
  <p:slideViewPr>
    <p:cSldViewPr snapToGrid="0">
      <p:cViewPr varScale="1">
        <p:scale>
          <a:sx n="168" d="100"/>
          <a:sy n="168" d="100"/>
        </p:scale>
        <p:origin x="2064" y="192"/>
      </p:cViewPr>
      <p:guideLst/>
    </p:cSldViewPr>
  </p:slideViewPr>
  <p:outlineViewPr>
    <p:cViewPr>
      <p:scale>
        <a:sx n="33" d="100"/>
        <a:sy n="33" d="100"/>
      </p:scale>
      <p:origin x="0" y="-5118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6396"/>
    </p:cViewPr>
  </p:sorterViewPr>
  <p:notesViewPr>
    <p:cSldViewPr snapToGrid="0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lis Paul" userId="514130d4-8f60-4cf3-9da5-b19626d2a459" providerId="ADAL" clId="{FA1830DD-8548-0B46-957C-4B465E260658}"/>
    <pc:docChg chg="modSld">
      <pc:chgData name="Ellis Paul" userId="514130d4-8f60-4cf3-9da5-b19626d2a459" providerId="ADAL" clId="{FA1830DD-8548-0B46-957C-4B465E260658}" dt="2021-03-11T15:58:17.501" v="1" actId="20577"/>
      <pc:docMkLst>
        <pc:docMk/>
      </pc:docMkLst>
      <pc:sldChg chg="modNotesTx">
        <pc:chgData name="Ellis Paul" userId="514130d4-8f60-4cf3-9da5-b19626d2a459" providerId="ADAL" clId="{FA1830DD-8548-0B46-957C-4B465E260658}" dt="2021-03-11T15:58:02.843" v="0" actId="20577"/>
        <pc:sldMkLst>
          <pc:docMk/>
          <pc:sldMk cId="2216364924" sldId="1223"/>
        </pc:sldMkLst>
      </pc:sldChg>
      <pc:sldChg chg="modNotesTx">
        <pc:chgData name="Ellis Paul" userId="514130d4-8f60-4cf3-9da5-b19626d2a459" providerId="ADAL" clId="{FA1830DD-8548-0B46-957C-4B465E260658}" dt="2021-03-11T15:58:17.501" v="1" actId="20577"/>
        <pc:sldMkLst>
          <pc:docMk/>
          <pc:sldMk cId="634149614" sldId="1231"/>
        </pc:sldMkLst>
      </pc:sldChg>
    </pc:docChg>
  </pc:docChgLst>
  <pc:docChgLst>
    <pc:chgData name="Dave Mazur" userId="9b876183-3b5b-4ac6-8ac9-1ba72b986a65" providerId="ADAL" clId="{396E157B-12B8-6249-A8BE-25C33BC02F13}"/>
    <pc:docChg chg="custSel addSld delSld modSld">
      <pc:chgData name="Dave Mazur" userId="9b876183-3b5b-4ac6-8ac9-1ba72b986a65" providerId="ADAL" clId="{396E157B-12B8-6249-A8BE-25C33BC02F13}" dt="2021-02-24T14:41:24.430" v="42"/>
      <pc:docMkLst>
        <pc:docMk/>
      </pc:docMkLst>
      <pc:sldChg chg="addSp delSp modSp mod">
        <pc:chgData name="Dave Mazur" userId="9b876183-3b5b-4ac6-8ac9-1ba72b986a65" providerId="ADAL" clId="{396E157B-12B8-6249-A8BE-25C33BC02F13}" dt="2021-02-24T14:41:24.430" v="42"/>
        <pc:sldMkLst>
          <pc:docMk/>
          <pc:sldMk cId="3619525739" sldId="1218"/>
        </pc:sldMkLst>
        <pc:spChg chg="del mod">
          <ac:chgData name="Dave Mazur" userId="9b876183-3b5b-4ac6-8ac9-1ba72b986a65" providerId="ADAL" clId="{396E157B-12B8-6249-A8BE-25C33BC02F13}" dt="2021-02-22T16:08:16.831" v="17" actId="478"/>
          <ac:spMkLst>
            <pc:docMk/>
            <pc:sldMk cId="3619525739" sldId="1218"/>
            <ac:spMk id="3" creationId="{3D32D7BF-4E51-5547-8A11-2BA67C5EBA85}"/>
          </ac:spMkLst>
        </pc:spChg>
        <pc:spChg chg="del">
          <ac:chgData name="Dave Mazur" userId="9b876183-3b5b-4ac6-8ac9-1ba72b986a65" providerId="ADAL" clId="{396E157B-12B8-6249-A8BE-25C33BC02F13}" dt="2021-02-24T14:41:06.445" v="36" actId="478"/>
          <ac:spMkLst>
            <pc:docMk/>
            <pc:sldMk cId="3619525739" sldId="1218"/>
            <ac:spMk id="4" creationId="{2EAE2F0D-3D48-2648-B496-EB0690BC4E44}"/>
          </ac:spMkLst>
        </pc:spChg>
        <pc:spChg chg="del">
          <ac:chgData name="Dave Mazur" userId="9b876183-3b5b-4ac6-8ac9-1ba72b986a65" providerId="ADAL" clId="{396E157B-12B8-6249-A8BE-25C33BC02F13}" dt="2021-02-24T14:41:10.236" v="38" actId="478"/>
          <ac:spMkLst>
            <pc:docMk/>
            <pc:sldMk cId="3619525739" sldId="1218"/>
            <ac:spMk id="5" creationId="{489B1067-0D12-5046-8688-234A5C2AD9DA}"/>
          </ac:spMkLst>
        </pc:spChg>
        <pc:spChg chg="mod">
          <ac:chgData name="Dave Mazur" userId="9b876183-3b5b-4ac6-8ac9-1ba72b986a65" providerId="ADAL" clId="{396E157B-12B8-6249-A8BE-25C33BC02F13}" dt="2021-02-22T16:08:10.791" v="16" actId="20577"/>
          <ac:spMkLst>
            <pc:docMk/>
            <pc:sldMk cId="3619525739" sldId="1218"/>
            <ac:spMk id="6" creationId="{3BABAB73-3653-B74E-9183-929188733908}"/>
          </ac:spMkLst>
        </pc:spChg>
        <pc:spChg chg="add del mod">
          <ac:chgData name="Dave Mazur" userId="9b876183-3b5b-4ac6-8ac9-1ba72b986a65" providerId="ADAL" clId="{396E157B-12B8-6249-A8BE-25C33BC02F13}" dt="2021-02-24T14:41:07.881" v="37" actId="478"/>
          <ac:spMkLst>
            <pc:docMk/>
            <pc:sldMk cId="3619525739" sldId="1218"/>
            <ac:spMk id="7" creationId="{87512B23-B35D-C44A-8273-66E5D308607F}"/>
          </ac:spMkLst>
        </pc:spChg>
        <pc:spChg chg="add del mod">
          <ac:chgData name="Dave Mazur" userId="9b876183-3b5b-4ac6-8ac9-1ba72b986a65" providerId="ADAL" clId="{396E157B-12B8-6249-A8BE-25C33BC02F13}" dt="2021-02-24T14:41:11.765" v="39" actId="478"/>
          <ac:spMkLst>
            <pc:docMk/>
            <pc:sldMk cId="3619525739" sldId="1218"/>
            <ac:spMk id="9" creationId="{9B1602B8-F01D-9941-904D-1F408FD6E09D}"/>
          </ac:spMkLst>
        </pc:spChg>
        <pc:spChg chg="add del mod">
          <ac:chgData name="Dave Mazur" userId="9b876183-3b5b-4ac6-8ac9-1ba72b986a65" providerId="ADAL" clId="{396E157B-12B8-6249-A8BE-25C33BC02F13}" dt="2021-02-24T14:41:16.278" v="41" actId="478"/>
          <ac:spMkLst>
            <pc:docMk/>
            <pc:sldMk cId="3619525739" sldId="1218"/>
            <ac:spMk id="10" creationId="{F7E463C5-2E99-0443-8711-4670977ED112}"/>
          </ac:spMkLst>
        </pc:spChg>
        <pc:spChg chg="add mod">
          <ac:chgData name="Dave Mazur" userId="9b876183-3b5b-4ac6-8ac9-1ba72b986a65" providerId="ADAL" clId="{396E157B-12B8-6249-A8BE-25C33BC02F13}" dt="2021-02-24T14:41:24.430" v="42"/>
          <ac:spMkLst>
            <pc:docMk/>
            <pc:sldMk cId="3619525739" sldId="1218"/>
            <ac:spMk id="11" creationId="{5BF2160E-A6E9-FD46-A1CD-9453BC2EE333}"/>
          </ac:spMkLst>
        </pc:spChg>
      </pc:sldChg>
      <pc:sldChg chg="mod modShow">
        <pc:chgData name="Dave Mazur" userId="9b876183-3b5b-4ac6-8ac9-1ba72b986a65" providerId="ADAL" clId="{396E157B-12B8-6249-A8BE-25C33BC02F13}" dt="2021-02-24T14:14:32.073" v="21" actId="729"/>
        <pc:sldMkLst>
          <pc:docMk/>
          <pc:sldMk cId="2901334475" sldId="1219"/>
        </pc:sldMkLst>
      </pc:sldChg>
      <pc:sldChg chg="modSp mod">
        <pc:chgData name="Dave Mazur" userId="9b876183-3b5b-4ac6-8ac9-1ba72b986a65" providerId="ADAL" clId="{396E157B-12B8-6249-A8BE-25C33BC02F13}" dt="2021-02-24T14:14:37.211" v="22" actId="20577"/>
        <pc:sldMkLst>
          <pc:docMk/>
          <pc:sldMk cId="3972144478" sldId="1220"/>
        </pc:sldMkLst>
        <pc:spChg chg="mod">
          <ac:chgData name="Dave Mazur" userId="9b876183-3b5b-4ac6-8ac9-1ba72b986a65" providerId="ADAL" clId="{396E157B-12B8-6249-A8BE-25C33BC02F13}" dt="2021-02-24T14:14:37.211" v="22" actId="20577"/>
          <ac:spMkLst>
            <pc:docMk/>
            <pc:sldMk cId="3972144478" sldId="1220"/>
            <ac:spMk id="2" creationId="{B12219FA-6851-364C-8949-BACC286749E8}"/>
          </ac:spMkLst>
        </pc:spChg>
      </pc:sldChg>
      <pc:sldChg chg="del mod modShow">
        <pc:chgData name="Dave Mazur" userId="9b876183-3b5b-4ac6-8ac9-1ba72b986a65" providerId="ADAL" clId="{396E157B-12B8-6249-A8BE-25C33BC02F13}" dt="2021-02-24T14:35:19.127" v="24" actId="2696"/>
        <pc:sldMkLst>
          <pc:docMk/>
          <pc:sldMk cId="1161782100" sldId="1222"/>
        </pc:sldMkLst>
      </pc:sldChg>
      <pc:sldChg chg="modNotesTx">
        <pc:chgData name="Dave Mazur" userId="9b876183-3b5b-4ac6-8ac9-1ba72b986a65" providerId="ADAL" clId="{396E157B-12B8-6249-A8BE-25C33BC02F13}" dt="2021-02-22T16:54:26.168" v="20" actId="20577"/>
        <pc:sldMkLst>
          <pc:docMk/>
          <pc:sldMk cId="2216364924" sldId="1223"/>
        </pc:sldMkLst>
      </pc:sldChg>
      <pc:sldChg chg="del mod modShow">
        <pc:chgData name="Dave Mazur" userId="9b876183-3b5b-4ac6-8ac9-1ba72b986a65" providerId="ADAL" clId="{396E157B-12B8-6249-A8BE-25C33BC02F13}" dt="2021-02-24T14:36:01.807" v="25" actId="2696"/>
        <pc:sldMkLst>
          <pc:docMk/>
          <pc:sldMk cId="2369097645" sldId="1235"/>
        </pc:sldMkLst>
      </pc:sldChg>
      <pc:sldChg chg="modSp add mod">
        <pc:chgData name="Dave Mazur" userId="9b876183-3b5b-4ac6-8ac9-1ba72b986a65" providerId="ADAL" clId="{396E157B-12B8-6249-A8BE-25C33BC02F13}" dt="2021-02-24T14:37:48.799" v="35" actId="20577"/>
        <pc:sldMkLst>
          <pc:docMk/>
          <pc:sldMk cId="2615561032" sldId="1248"/>
        </pc:sldMkLst>
        <pc:spChg chg="mod">
          <ac:chgData name="Dave Mazur" userId="9b876183-3b5b-4ac6-8ac9-1ba72b986a65" providerId="ADAL" clId="{396E157B-12B8-6249-A8BE-25C33BC02F13}" dt="2021-02-24T14:37:48.799" v="35" actId="20577"/>
          <ac:spMkLst>
            <pc:docMk/>
            <pc:sldMk cId="2615561032" sldId="1248"/>
            <ac:spMk id="2" creationId="{61A1CFE3-8F56-4D40-82F3-B3A67FD4DCAD}"/>
          </ac:spMkLst>
        </pc:spChg>
      </pc:sldChg>
    </pc:docChg>
  </pc:docChgLst>
  <pc:docChgLst>
    <pc:chgData name="Ellis Paul" userId="514130d4-8f60-4cf3-9da5-b19626d2a459" providerId="ADAL" clId="{F4AD5055-BFCC-8E4B-AA6A-CFA46E166E1F}"/>
    <pc:docChg chg="custSel modSld">
      <pc:chgData name="Ellis Paul" userId="514130d4-8f60-4cf3-9da5-b19626d2a459" providerId="ADAL" clId="{F4AD5055-BFCC-8E4B-AA6A-CFA46E166E1F}" dt="2021-03-10T11:52:57.527" v="139" actId="20577"/>
      <pc:docMkLst>
        <pc:docMk/>
      </pc:docMkLst>
      <pc:sldChg chg="modSp mod">
        <pc:chgData name="Ellis Paul" userId="514130d4-8f60-4cf3-9da5-b19626d2a459" providerId="ADAL" clId="{F4AD5055-BFCC-8E4B-AA6A-CFA46E166E1F}" dt="2021-03-10T11:04:11.177" v="33" actId="20577"/>
        <pc:sldMkLst>
          <pc:docMk/>
          <pc:sldMk cId="3619525739" sldId="1218"/>
        </pc:sldMkLst>
        <pc:spChg chg="mod">
          <ac:chgData name="Ellis Paul" userId="514130d4-8f60-4cf3-9da5-b19626d2a459" providerId="ADAL" clId="{F4AD5055-BFCC-8E4B-AA6A-CFA46E166E1F}" dt="2021-03-10T11:04:11.177" v="33" actId="20577"/>
          <ac:spMkLst>
            <pc:docMk/>
            <pc:sldMk cId="3619525739" sldId="1218"/>
            <ac:spMk id="6" creationId="{3BABAB73-3653-B74E-9183-929188733908}"/>
          </ac:spMkLst>
        </pc:spChg>
        <pc:spChg chg="mod">
          <ac:chgData name="Ellis Paul" userId="514130d4-8f60-4cf3-9da5-b19626d2a459" providerId="ADAL" clId="{F4AD5055-BFCC-8E4B-AA6A-CFA46E166E1F}" dt="2021-03-10T11:04:07.104" v="28" actId="20577"/>
          <ac:spMkLst>
            <pc:docMk/>
            <pc:sldMk cId="3619525739" sldId="1218"/>
            <ac:spMk id="11" creationId="{5BF2160E-A6E9-FD46-A1CD-9453BC2EE333}"/>
          </ac:spMkLst>
        </pc:spChg>
      </pc:sldChg>
      <pc:sldChg chg="modNotesTx">
        <pc:chgData name="Ellis Paul" userId="514130d4-8f60-4cf3-9da5-b19626d2a459" providerId="ADAL" clId="{F4AD5055-BFCC-8E4B-AA6A-CFA46E166E1F}" dt="2021-03-10T11:52:57.527" v="139" actId="20577"/>
        <pc:sldMkLst>
          <pc:docMk/>
          <pc:sldMk cId="634149614" sldId="123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3/11/21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.svg>
</file>

<file path=ppt/media/image20.png>
</file>

<file path=ppt/media/image21.tiff>
</file>

<file path=ppt/media/image2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3/11/21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63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763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400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580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82F443-93A0-4919-89E7-37E501919603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Aqu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782B963-3DE7-4086-92ED-CD92BCC3842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634BC28-ECEA-4006-A436-B22F54417FE9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37038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7AF2AD3-F838-49C6-9DFB-93814BFCCBA6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385DDA8-6A1A-4BC0-A877-A6124E4A0330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bg1">
                  <a:alpha val="59000"/>
                </a:schemeClr>
              </a:gs>
              <a:gs pos="7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3565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18647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2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29451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53741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4">
                  <a:alpha val="46000"/>
                </a:schemeClr>
              </a:gs>
              <a:gs pos="79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216715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7000"/>
                </a:srgbClr>
              </a:gs>
              <a:gs pos="82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85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2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941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8000">
                <a:schemeClr val="bg1">
                  <a:alpha val="25000"/>
                </a:schemeClr>
              </a:gs>
              <a:gs pos="46000">
                <a:srgbClr val="FFFFFF">
                  <a:alpha val="64000"/>
                </a:srgbClr>
              </a:gs>
              <a:gs pos="77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47181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F68A354-4C62-4F2A-9CB5-8CD9B953F237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835AD62-92DE-42CB-A787-503E2A1C1C7A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580">
                <a:srgbClr val="0286CD">
                  <a:alpha val="0"/>
                </a:srgbClr>
              </a:gs>
              <a:gs pos="0">
                <a:schemeClr val="accent1">
                  <a:alpha val="0"/>
                </a:schemeClr>
              </a:gs>
              <a:gs pos="78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solidFill>
            <a:schemeClr val="accent4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chemeClr val="accent1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0" y="1806122"/>
            <a:ext cx="5637213" cy="911225"/>
          </a:xfrm>
          <a:solidFill>
            <a:schemeClr val="accent4"/>
          </a:soli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613" y="1806122"/>
            <a:ext cx="5637212" cy="911225"/>
          </a:xfrm>
          <a:solidFill>
            <a:schemeClr val="accent1"/>
          </a:soli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solidFill>
            <a:schemeClr val="accent2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solidFill>
            <a:schemeClr val="accent1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 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504" y="1600200"/>
            <a:ext cx="3346704" cy="914400"/>
          </a:xfrm>
          <a:solidFill>
            <a:schemeClr val="accent4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9676" y="1600200"/>
            <a:ext cx="3346704" cy="914400"/>
          </a:xfrm>
          <a:solidFill>
            <a:schemeClr val="accent1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6361" y="1600200"/>
            <a:ext cx="3346704" cy="914400"/>
          </a:xfrm>
          <a:solidFill>
            <a:schemeClr val="accent2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741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solidFill>
            <a:schemeClr val="accent1"/>
          </a:soli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B68143-A247-4F5B-9173-3D82D6706BFE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5D9BB8-44B7-4046-A859-7B01AD84E349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11152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212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70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FC38F94-115E-4DBE-80BB-680CB172F9FB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5E11EA0-C34E-47CC-A1C4-C041612819E2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AA04BF1-028D-4BDA-A4B7-2EF92A074224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26A1-35AB-43B6-9A41-2142ACF3ACC4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9A14F3E-8802-40CC-94BC-F7A8969E93E3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D52C01-87CF-4DAA-AF73-217E439433C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04AD3C8-5B0F-4AB1-B568-AA55FF64194A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E49745E-959E-424E-B5AD-B75ACA32BFE8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2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6E1A1B-7C56-4DE3-BC90-B387C7F3E67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88A8ACB-CBE3-4DC0-BBE3-C6829C462CD7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B87096-C8D7-45D0-8DCC-218276F547C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AC0FC71-A82A-4369-B44E-4E8FF53CA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0D84D398-3251-432F-8986-05570D3BB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7096BFD-803A-42D4-BA19-C683E35B0D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89E6840-6882-4279-A152-16C7CCB9BE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21DF59C-D6C9-4EC0-90A3-7752F6B7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4C478B3-2ECE-440E-A04E-B8C84D0416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190CFD5-6EEA-46D1-AE5E-D69C2E08F3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79A9FB-8CEE-475F-BF22-3B0B11EB4E8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B8D218C-9E1A-4E8B-A343-F3F3A628E78E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1CD93A-658C-4473-839D-9C0B5E8F5F7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DFBF2D3-5C06-47C4-A81C-0305B322C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64D7FA4-CABA-4E4E-ACCA-68953799C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4EB1261E-CBF9-4479-A018-76C0F24D3B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C4A243B-FBF5-4C04-8CD0-8E1C4721D9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67E765D-8E8B-44F9-BE70-63FC0512F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B4614B4-F94A-4053-B179-EC5C3F70A9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157F005-56AC-4E75-8AA5-582D0D69E2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473A8DE-DD1F-43EE-8FA2-4C689A038BA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67E5CD-C662-462D-9821-CBF45A809F13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DC7692-DF81-49A0-9672-BF8E1DB9B662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5B1C875-AD13-4256-9E56-D2FCF94B81E1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1B65455-CBDD-4B2B-8BB7-0D016422E2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F202269-FCD9-4D84-82E7-4E6E4F5B7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8585838-6A08-43B0-827A-D33942E82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AAE7B3A-0116-4C7F-85A1-4CDFE95B9B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A84427-5217-43A1-9C71-25D9E1DFD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60ADC44-391E-4E50-A7BB-332F2C9E8B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DA390D7-F8F5-442A-8A17-9A9EB73BF9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1C01D4-7C61-4B0F-8304-87A15AD0126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11A168A-1363-4430-87C6-83E5143B39F6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C946B50-6B2C-4792-825B-BEFD24908723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 userDrawn="1"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800" dirty="0">
                <a:solidFill>
                  <a:schemeClr val="bg1"/>
                </a:solidFill>
              </a:rPr>
              <a:t> to download the font</a:t>
            </a:r>
            <a:r>
              <a:rPr lang="en-US" sz="1800" baseline="0" dirty="0">
                <a:solidFill>
                  <a:schemeClr val="bg1"/>
                </a:solidFill>
              </a:rPr>
              <a:t>.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Brand Central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guidelines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65F6992-4889-4035-986F-E69979C7B028}"/>
              </a:ext>
            </a:extLst>
          </p:cNvPr>
          <p:cNvGrpSpPr/>
          <p:nvPr userDrawn="1"/>
        </p:nvGrpSpPr>
        <p:grpSpPr>
          <a:xfrm>
            <a:off x="6054922" y="2225997"/>
            <a:ext cx="4699461" cy="542276"/>
            <a:chOff x="6685343" y="2270804"/>
            <a:chExt cx="4699461" cy="542276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7C5E2C-9A8F-469D-810E-FD271477DD05}"/>
                </a:ext>
              </a:extLst>
            </p:cNvPr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6D8268-B556-4A2E-A24F-2098FB05E4CA}"/>
                </a:ext>
              </a:extLst>
            </p:cNvPr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4C27A0-5E49-4C0A-B9A5-777E28510D88}"/>
                </a:ext>
              </a:extLst>
            </p:cNvPr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6DC2D46-24E8-497A-AE7E-3F29CF07D0E0}"/>
                </a:ext>
              </a:extLst>
            </p:cNvPr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B6A4DE9-31A3-428E-B420-424F68D79E41}"/>
                </a:ext>
              </a:extLst>
            </p:cNvPr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221A60B-A1D2-4D5F-ADCD-2B3BF1989BD1}"/>
                </a:ext>
              </a:extLst>
            </p:cNvPr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738972-CA48-44E6-B7DD-E4E8B81F3D9E}"/>
                </a:ext>
              </a:extLst>
            </p:cNvPr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C0E3A6F-0249-4454-864B-04BF720A73B8}"/>
                </a:ext>
              </a:extLst>
            </p:cNvPr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BD5D52F-83DC-4C29-BFF9-C29AC76D694C}"/>
                </a:ext>
              </a:extLst>
            </p:cNvPr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50D27D-9134-4260-9625-A03ACB43BB75}"/>
                </a:ext>
              </a:extLst>
            </p:cNvPr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AD9AAAC-AEE1-41E7-98D0-8AAAA66A65F2}"/>
                </a:ext>
              </a:extLst>
            </p:cNvPr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5D99233-8B51-431E-B7AE-9CFD2F67C3E6}"/>
                </a:ext>
              </a:extLst>
            </p:cNvPr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9B1F118-34ED-4FB8-A180-737A1399C241}"/>
                </a:ext>
              </a:extLst>
            </p:cNvPr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817CB1-DAD9-42CD-BEDA-3ADB122B8709}"/>
                </a:ext>
              </a:extLst>
            </p:cNvPr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65CEB0-3B0E-4C5D-82CE-B28C6B20C2B1}"/>
                </a:ext>
              </a:extLst>
            </p:cNvPr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C78B23A-632F-4FF2-B1DB-D62779A331A5}"/>
                </a:ext>
              </a:extLst>
            </p:cNvPr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24329D5-649B-4928-85CD-14362B04489C}"/>
                </a:ext>
              </a:extLst>
            </p:cNvPr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4E83D4-30F6-4C59-8FFA-AD2FC2966221}"/>
              </a:ext>
            </a:extLst>
          </p:cNvPr>
          <p:cNvGrpSpPr/>
          <p:nvPr userDrawn="1"/>
        </p:nvGrpSpPr>
        <p:grpSpPr>
          <a:xfrm>
            <a:off x="672458" y="2225997"/>
            <a:ext cx="3021853" cy="546070"/>
            <a:chOff x="2656324" y="2163854"/>
            <a:chExt cx="3021853" cy="546070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3051B0B-E539-41DA-BF1C-88B850B08AC1}"/>
                </a:ext>
              </a:extLst>
            </p:cNvPr>
            <p:cNvSpPr txBox="1">
              <a:spLocks/>
            </p:cNvSpPr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9A88A-B6ED-41AF-A29B-C30FFF486BB6}"/>
                </a:ext>
              </a:extLst>
            </p:cNvPr>
            <p:cNvSpPr txBox="1">
              <a:spLocks/>
            </p:cNvSpPr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801540C-5A6C-4A54-B0C6-6C0846EC4390}"/>
                </a:ext>
              </a:extLst>
            </p:cNvPr>
            <p:cNvSpPr txBox="1">
              <a:spLocks/>
            </p:cNvSpPr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91D5C56-2A21-48F7-9A01-6B21056777FC}"/>
                </a:ext>
              </a:extLst>
            </p:cNvPr>
            <p:cNvSpPr txBox="1">
              <a:spLocks/>
            </p:cNvSpPr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38751F7-5AB7-4F81-9DD2-C1AE3EE50FDD}"/>
                </a:ext>
              </a:extLst>
            </p:cNvPr>
            <p:cNvSpPr txBox="1">
              <a:spLocks/>
            </p:cNvSpPr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977B035-ADE6-4A4C-86F9-E9355E9D8122}"/>
                </a:ext>
              </a:extLst>
            </p:cNvPr>
            <p:cNvSpPr txBox="1">
              <a:spLocks/>
            </p:cNvSpPr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5491C69-6B3D-4C4E-A712-AAE6470473FA}"/>
                </a:ext>
              </a:extLst>
            </p:cNvPr>
            <p:cNvSpPr txBox="1">
              <a:spLocks/>
            </p:cNvSpPr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07AB51-93C8-42B3-BDB7-A2C7B1E8F5E3}"/>
                </a:ext>
              </a:extLst>
            </p:cNvPr>
            <p:cNvSpPr txBox="1">
              <a:spLocks/>
            </p:cNvSpPr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47A2D20-1802-410D-9F0E-D83DA9A2E647}"/>
                </a:ext>
              </a:extLst>
            </p:cNvPr>
            <p:cNvSpPr txBox="1">
              <a:spLocks/>
            </p:cNvSpPr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0F960C2-D281-4BC9-BACA-B4004C0AB29F}"/>
                </a:ext>
              </a:extLst>
            </p:cNvPr>
            <p:cNvSpPr txBox="1">
              <a:spLocks/>
            </p:cNvSpPr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AD02CAE-EA62-46F9-AF21-428066FCE7DE}"/>
                </a:ext>
              </a:extLst>
            </p:cNvPr>
            <p:cNvSpPr txBox="1">
              <a:spLocks/>
            </p:cNvSpPr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0000">
                <a:srgbClr val="7F35AB"/>
              </a:gs>
              <a:gs pos="95000">
                <a:schemeClr val="bg1"/>
              </a:gs>
              <a:gs pos="74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F4685D-9D09-447C-9352-68EBB79D3FB6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64000"/>
                </a:schemeClr>
              </a:gs>
              <a:gs pos="83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Pl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9CF672-C886-4A4A-B8C7-6054BDA7C6F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79CBF5F-64CA-43B4-BB06-18EC3F20B58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>
                  <a:alpha val="57000"/>
                </a:srgbClr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89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</a:extLst>
          </p:cNvPr>
          <p:cNvPicPr>
            <a:picLocks noChangeAspect="1"/>
          </p:cNvPicPr>
          <p:nvPr userDrawn="1"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5A9D7-B248-4F26-9897-A1C7A54FAF8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813DC77-8C0C-44B4-AE3B-61F5A80140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4D7DC1A2-819A-4366-8BE9-387CC0009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373EF47-4DA1-4EF4-AE4F-54BCB38FC2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BC15050-D5E4-4FBD-806D-1CEC1AF606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53BA047-B60F-46CD-AFCB-49101F4D7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5E07D7E-E36B-4549-9FB3-3BA1E22594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352F97F-F3A2-4B3E-9917-55B62713FD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A2C43B-3928-4C21-81F0-0AA332C8F32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49" r:id="rId12"/>
    <p:sldLayoutId id="2147483990" r:id="rId13"/>
    <p:sldLayoutId id="2147483991" r:id="rId14"/>
    <p:sldLayoutId id="2147483992" r:id="rId15"/>
    <p:sldLayoutId id="2147483993" r:id="rId16"/>
    <p:sldLayoutId id="2147483994" r:id="rId17"/>
    <p:sldLayoutId id="2147483995" r:id="rId18"/>
    <p:sldLayoutId id="2147483956" r:id="rId19"/>
    <p:sldLayoutId id="2147483957" r:id="rId20"/>
    <p:sldLayoutId id="2147483958" r:id="rId21"/>
    <p:sldLayoutId id="2147483959" r:id="rId22"/>
    <p:sldLayoutId id="2147483960" r:id="rId23"/>
    <p:sldLayoutId id="2147483961" r:id="rId24"/>
    <p:sldLayoutId id="2147483962" r:id="rId25"/>
    <p:sldLayoutId id="2147483963" r:id="rId26"/>
    <p:sldLayoutId id="2147483964" r:id="rId27"/>
    <p:sldLayoutId id="2147483965" r:id="rId28"/>
    <p:sldLayoutId id="2147483966" r:id="rId29"/>
    <p:sldLayoutId id="2147483967" r:id="rId30"/>
    <p:sldLayoutId id="2147483968" r:id="rId31"/>
    <p:sldLayoutId id="2147483969" r:id="rId32"/>
    <p:sldLayoutId id="2147483970" r:id="rId33"/>
    <p:sldLayoutId id="2147483971" r:id="rId34"/>
    <p:sldLayoutId id="2147483972" r:id="rId35"/>
    <p:sldLayoutId id="2147483973" r:id="rId36"/>
    <p:sldLayoutId id="2147483974" r:id="rId37"/>
    <p:sldLayoutId id="2147483975" r:id="rId38"/>
    <p:sldLayoutId id="2147483976" r:id="rId39"/>
    <p:sldLayoutId id="2147483977" r:id="rId40"/>
    <p:sldLayoutId id="2147483978" r:id="rId41"/>
    <p:sldLayoutId id="2147483979" r:id="rId42"/>
    <p:sldLayoutId id="2147483980" r:id="rId43"/>
    <p:sldLayoutId id="2147483981" r:id="rId44"/>
    <p:sldLayoutId id="2147483982" r:id="rId45"/>
    <p:sldLayoutId id="2147483983" r:id="rId46"/>
    <p:sldLayoutId id="2147483984" r:id="rId47"/>
    <p:sldLayoutId id="2147483985" r:id="rId4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hyperlink" Target="https://docs.docker.com/storage/" TargetMode="Externa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docs.docker.com/compose/" TargetMode="Externa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github.com/davemazur/tambootcamp-gi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6FB17-37F0-3F4C-A57B-F3DBBADD6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201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ABAB73-3653-B74E-9183-9291887339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March, 2021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F2160E-A6E9-FD46-A1CD-9453BC2EE333}"/>
              </a:ext>
            </a:extLst>
          </p:cNvPr>
          <p:cNvSpPr/>
          <p:nvPr/>
        </p:nvSpPr>
        <p:spPr>
          <a:xfrm>
            <a:off x="6489157" y="4629091"/>
            <a:ext cx="5324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Ellis Paul</a:t>
            </a:r>
          </a:p>
          <a:p>
            <a:r>
              <a:rPr lang="en-US" dirty="0">
                <a:solidFill>
                  <a:srgbClr val="002060"/>
                </a:solidFill>
              </a:rPr>
              <a:t>Senior TAM</a:t>
            </a:r>
          </a:p>
        </p:txBody>
      </p:sp>
    </p:spTree>
    <p:extLst>
      <p:ext uri="{BB962C8B-B14F-4D97-AF65-F5344CB8AC3E}">
        <p14:creationId xmlns:p14="http://schemas.microsoft.com/office/powerpoint/2010/main" val="3619525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08B09-5DC6-8A44-BE70-1F78E6660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Images vs Containers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6D79B5-0239-B146-B3FC-906CF10A11E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09" y="1600200"/>
            <a:ext cx="5313783" cy="4572000"/>
          </a:xfrm>
          <a:ln w="1905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sz="2000" b="1" dirty="0"/>
              <a:t>Hello Image</a:t>
            </a:r>
          </a:p>
          <a:p>
            <a:r>
              <a:rPr lang="en-US" dirty="0"/>
              <a:t>% docker build –t hello .</a:t>
            </a:r>
          </a:p>
          <a:p>
            <a:r>
              <a:rPr lang="en-US" dirty="0"/>
              <a:t>- Creates a read-only template</a:t>
            </a:r>
          </a:p>
          <a:p>
            <a:r>
              <a:rPr lang="en-US" dirty="0"/>
              <a:t>- Can be based on multiple images/layers</a:t>
            </a:r>
          </a:p>
          <a:p>
            <a:r>
              <a:rPr lang="en-US" dirty="0"/>
              <a:t>- Cannot run by itself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90770C-3A95-9D4B-8A0A-D29AED5D36A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321287" y="1600200"/>
            <a:ext cx="5313783" cy="4572000"/>
          </a:xfrm>
          <a:ln w="1905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 </a:t>
            </a:r>
            <a:r>
              <a:rPr lang="en-US" sz="2000" b="1" dirty="0"/>
              <a:t>Hello Container</a:t>
            </a:r>
          </a:p>
          <a:p>
            <a:pPr algn="ctr"/>
            <a:endParaRPr lang="en-US" sz="2000" b="1" dirty="0"/>
          </a:p>
          <a:p>
            <a:pPr marL="273050" lvl="1" indent="0">
              <a:buNone/>
            </a:pPr>
            <a:r>
              <a:rPr lang="en-US" sz="1800" dirty="0"/>
              <a:t>% docker run hello</a:t>
            </a:r>
          </a:p>
          <a:p>
            <a:pPr marL="273050" lvl="1" indent="0">
              <a:buNone/>
            </a:pPr>
            <a:r>
              <a:rPr lang="en-US" sz="1800" dirty="0"/>
              <a:t>- runnable instance of an image</a:t>
            </a:r>
          </a:p>
          <a:p>
            <a:pPr marL="273050" lvl="1" indent="0">
              <a:buNone/>
            </a:pPr>
            <a:r>
              <a:rPr lang="en-US" sz="1800" dirty="0"/>
              <a:t>- creates a writeable layer</a:t>
            </a:r>
          </a:p>
          <a:p>
            <a:pPr marL="273050" lvl="1" indent="0">
              <a:buNone/>
            </a:pPr>
            <a:r>
              <a:rPr lang="en-US" sz="1800" dirty="0"/>
              <a:t>- adds compute, network, storage</a:t>
            </a:r>
          </a:p>
          <a:p>
            <a:pPr marL="273050" lvl="1" indent="0">
              <a:buNone/>
            </a:pPr>
            <a:endParaRPr lang="en-US" sz="180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5C1071D4-5F6E-A54F-A8AC-C24EC1D3F98B}"/>
              </a:ext>
            </a:extLst>
          </p:cNvPr>
          <p:cNvSpPr txBox="1">
            <a:spLocks/>
          </p:cNvSpPr>
          <p:nvPr/>
        </p:nvSpPr>
        <p:spPr>
          <a:xfrm>
            <a:off x="1451942" y="4017364"/>
            <a:ext cx="3839586" cy="189046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vert="horz" lIns="0" tIns="0" rIns="59436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“hello” Image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FED0EF7-0EA1-A641-A4B7-3F364F479D8D}"/>
              </a:ext>
            </a:extLst>
          </p:cNvPr>
          <p:cNvGrpSpPr/>
          <p:nvPr/>
        </p:nvGrpSpPr>
        <p:grpSpPr>
          <a:xfrm>
            <a:off x="1451941" y="4607773"/>
            <a:ext cx="3839585" cy="1300053"/>
            <a:chOff x="6409005" y="2076188"/>
            <a:chExt cx="4972581" cy="280651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BA06EB-5E20-1E4E-87D0-2ED56F14FB82}"/>
                </a:ext>
              </a:extLst>
            </p:cNvPr>
            <p:cNvSpPr/>
            <p:nvPr/>
          </p:nvSpPr>
          <p:spPr>
            <a:xfrm>
              <a:off x="6435012" y="4180377"/>
              <a:ext cx="4946574" cy="7023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Alpine Linux with Go Installed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801B66-45B9-D14E-8F64-31A773BA002F}"/>
                </a:ext>
              </a:extLst>
            </p:cNvPr>
            <p:cNvSpPr/>
            <p:nvPr/>
          </p:nvSpPr>
          <p:spPr>
            <a:xfrm>
              <a:off x="6409005" y="3478049"/>
              <a:ext cx="4946574" cy="7023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Demo app compiled in Alpine Linux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EC759B2-87B4-5C47-9222-E662B1396A3A}"/>
                </a:ext>
              </a:extLst>
            </p:cNvPr>
            <p:cNvSpPr/>
            <p:nvPr/>
          </p:nvSpPr>
          <p:spPr>
            <a:xfrm>
              <a:off x="6422009" y="2778515"/>
              <a:ext cx="4946574" cy="70232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Secondary Scratch image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6233518-5CB8-E142-963E-0473035D7B16}"/>
                </a:ext>
              </a:extLst>
            </p:cNvPr>
            <p:cNvSpPr/>
            <p:nvPr/>
          </p:nvSpPr>
          <p:spPr>
            <a:xfrm>
              <a:off x="6435012" y="2076188"/>
              <a:ext cx="4946574" cy="70232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Demo app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3FDD9BF-CB5F-8541-A3E0-CCEE4A6C08EE}"/>
              </a:ext>
            </a:extLst>
          </p:cNvPr>
          <p:cNvSpPr/>
          <p:nvPr/>
        </p:nvSpPr>
        <p:spPr>
          <a:xfrm>
            <a:off x="6415790" y="4017364"/>
            <a:ext cx="5135043" cy="203866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5599EC-3805-0A47-BB3A-8882E10A67C5}"/>
              </a:ext>
            </a:extLst>
          </p:cNvPr>
          <p:cNvSpPr/>
          <p:nvPr/>
        </p:nvSpPr>
        <p:spPr>
          <a:xfrm>
            <a:off x="6415790" y="4017364"/>
            <a:ext cx="5135043" cy="70453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Hello Image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9359EC-7FCA-294A-8830-C09C0FF6F5D1}"/>
              </a:ext>
            </a:extLst>
          </p:cNvPr>
          <p:cNvSpPr/>
          <p:nvPr/>
        </p:nvSpPr>
        <p:spPr>
          <a:xfrm>
            <a:off x="6415790" y="4684426"/>
            <a:ext cx="5135043" cy="70453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Docker Runtime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AA1086-8BE2-784E-9888-C956E3643499}"/>
              </a:ext>
            </a:extLst>
          </p:cNvPr>
          <p:cNvSpPr/>
          <p:nvPr/>
        </p:nvSpPr>
        <p:spPr>
          <a:xfrm>
            <a:off x="6415790" y="5404831"/>
            <a:ext cx="1678899" cy="63620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Compute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C5F19C9-E425-FC4E-806A-187FDEE2456D}"/>
              </a:ext>
            </a:extLst>
          </p:cNvPr>
          <p:cNvSpPr/>
          <p:nvPr/>
        </p:nvSpPr>
        <p:spPr>
          <a:xfrm>
            <a:off x="8108798" y="5404831"/>
            <a:ext cx="1678899" cy="63620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Network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7B6F00-3B4F-F940-AA60-7B301782188B}"/>
              </a:ext>
            </a:extLst>
          </p:cNvPr>
          <p:cNvSpPr/>
          <p:nvPr/>
        </p:nvSpPr>
        <p:spPr>
          <a:xfrm>
            <a:off x="9811974" y="5418944"/>
            <a:ext cx="1738859" cy="63620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197908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0E7B4E-EB8A-A343-BE67-B76E1C2DCD4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8467152" y="1886027"/>
            <a:ext cx="2717800" cy="32512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5C6FAD7-CBF4-0245-A9E4-1D8AB7E5537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Docker can be greedy…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D0A4F3-3C80-7245-A574-6D6743958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CPU and Memory utilization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0DC3E53A-6A09-8F45-ACD2-A3DD29C51A43}"/>
              </a:ext>
            </a:extLst>
          </p:cNvPr>
          <p:cNvSpPr txBox="1">
            <a:spLocks/>
          </p:cNvSpPr>
          <p:nvPr/>
        </p:nvSpPr>
        <p:spPr>
          <a:xfrm>
            <a:off x="592865" y="1357828"/>
            <a:ext cx="7726675" cy="483310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Docker containers have full access to memory and </a:t>
            </a:r>
            <a:r>
              <a:rPr lang="en-US" dirty="0" err="1"/>
              <a:t>cpu</a:t>
            </a:r>
            <a:r>
              <a:rPr lang="en-US" dirty="0"/>
              <a:t> of the host</a:t>
            </a:r>
          </a:p>
          <a:p>
            <a:r>
              <a:rPr lang="en-US" dirty="0"/>
              <a:t>If you don’t limit </a:t>
            </a:r>
            <a:r>
              <a:rPr lang="en-US" dirty="0" err="1"/>
              <a:t>cpu</a:t>
            </a:r>
            <a:r>
              <a:rPr lang="en-US" dirty="0"/>
              <a:t> and memory, docker can use all the system resources</a:t>
            </a:r>
          </a:p>
          <a:p>
            <a:r>
              <a:rPr lang="en-US" dirty="0"/>
              <a:t>How to limit:</a:t>
            </a:r>
          </a:p>
          <a:p>
            <a:r>
              <a:rPr lang="en-US" dirty="0"/>
              <a:t>% docker run –memory=“1g” hello</a:t>
            </a:r>
          </a:p>
          <a:p>
            <a:r>
              <a:rPr lang="en-US" dirty="0"/>
              <a:t>% docker run –</a:t>
            </a:r>
            <a:r>
              <a:rPr lang="en-US" dirty="0" err="1"/>
              <a:t>cpus</a:t>
            </a:r>
            <a:r>
              <a:rPr lang="en-US" dirty="0"/>
              <a:t>=“1.0” hello</a:t>
            </a:r>
          </a:p>
          <a:p>
            <a:r>
              <a:rPr lang="en-US" dirty="0"/>
              <a:t>Show before and after:</a:t>
            </a:r>
          </a:p>
          <a:p>
            <a:r>
              <a:rPr lang="en-US" dirty="0"/>
              <a:t>% free –m</a:t>
            </a:r>
          </a:p>
          <a:p>
            <a:r>
              <a:rPr lang="en-US" dirty="0"/>
              <a:t>% df -h</a:t>
            </a:r>
          </a:p>
        </p:txBody>
      </p:sp>
    </p:spTree>
    <p:extLst>
      <p:ext uri="{BB962C8B-B14F-4D97-AF65-F5344CB8AC3E}">
        <p14:creationId xmlns:p14="http://schemas.microsoft.com/office/powerpoint/2010/main" val="2644679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48FD80-96AF-C84D-BEB5-6207D281AE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00201"/>
            <a:ext cx="4929856" cy="4572000"/>
          </a:xfrm>
        </p:spPr>
        <p:txBody>
          <a:bodyPr/>
          <a:lstStyle/>
          <a:p>
            <a:r>
              <a:rPr lang="en-US" dirty="0"/>
              <a:t>Containers have a writeable layer</a:t>
            </a:r>
          </a:p>
          <a:p>
            <a:r>
              <a:rPr lang="en-US" dirty="0"/>
              <a:t>However, any data you write goes away when the container exits (including logs)</a:t>
            </a:r>
          </a:p>
          <a:p>
            <a:r>
              <a:rPr lang="en-US" dirty="0"/>
              <a:t>Solution:  Create a volume on the host filesystem</a:t>
            </a:r>
          </a:p>
          <a:p>
            <a:r>
              <a:rPr lang="en-US" dirty="0"/>
              <a:t>% docker volume create my-vol</a:t>
            </a:r>
          </a:p>
          <a:p>
            <a:r>
              <a:rPr lang="en-US" dirty="0"/>
              <a:t>% docker volume ls</a:t>
            </a:r>
          </a:p>
          <a:p>
            <a:r>
              <a:rPr lang="en-US" dirty="0"/>
              <a:t>% docker volume rm my-vol</a:t>
            </a:r>
          </a:p>
          <a:p>
            <a:r>
              <a:rPr lang="en-US" dirty="0">
                <a:hlinkClick r:id="rId2"/>
              </a:rPr>
              <a:t>https://docs.docker.com/storage/</a:t>
            </a:r>
            <a:endParaRPr lang="en-US" dirty="0"/>
          </a:p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1675A-92F8-8646-ACE4-4BF6DFB5ADD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Persistent Storage for Containers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3EC11C-8408-B341-B8B1-3C22285F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Volumes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1339D-89D3-A642-BCBC-F52E8B32F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465" y="2023671"/>
            <a:ext cx="4683815" cy="324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3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0248-43CD-9743-B00C-8DB1F2297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Dockerfile vs Docker Compose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0D752-C23B-AC4D-B56C-0F80C54CFEF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44772" y="1473173"/>
            <a:ext cx="5893593" cy="1594692"/>
          </a:xfrm>
          <a:ln w="38100">
            <a:solidFill>
              <a:schemeClr val="accent1"/>
            </a:solidFill>
          </a:ln>
        </p:spPr>
        <p:txBody>
          <a:bodyPr/>
          <a:lstStyle/>
          <a:p>
            <a:pPr algn="ctr">
              <a:buNone/>
            </a:pPr>
            <a:r>
              <a:rPr lang="en-US" b="1" dirty="0"/>
              <a:t>Dockerfile</a:t>
            </a:r>
          </a:p>
          <a:p>
            <a:r>
              <a:rPr lang="en-US" sz="1600" dirty="0"/>
              <a:t>Simple text file</a:t>
            </a:r>
          </a:p>
          <a:p>
            <a:r>
              <a:rPr lang="en-US" sz="1600" dirty="0"/>
              <a:t>Contains commands to assemble an image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D8EF4B-A6DC-A045-B45E-CEFD18ADFFC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4771" y="3234129"/>
            <a:ext cx="5893593" cy="3061739"/>
          </a:xfrm>
          <a:ln w="3810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b="1" dirty="0"/>
              <a:t>Docker Compose</a:t>
            </a:r>
          </a:p>
          <a:p>
            <a:r>
              <a:rPr lang="en-US" dirty="0"/>
              <a:t>         </a:t>
            </a:r>
            <a:r>
              <a:rPr lang="en-US" sz="1600" dirty="0"/>
              <a:t>YAML file (docker-</a:t>
            </a:r>
            <a:r>
              <a:rPr lang="en-US" sz="1600" dirty="0" err="1"/>
              <a:t>compose.yml</a:t>
            </a:r>
            <a:r>
              <a:rPr lang="en-US" sz="1600" dirty="0"/>
              <a:t>)</a:t>
            </a:r>
          </a:p>
          <a:p>
            <a:r>
              <a:rPr lang="en-US" sz="1600" dirty="0"/>
              <a:t>         Defines and runs multi-container applications</a:t>
            </a:r>
          </a:p>
          <a:p>
            <a:r>
              <a:rPr lang="en-US" sz="1600" dirty="0"/>
              <a:t>         Can call a Dockerfile or define everything in Compose</a:t>
            </a:r>
          </a:p>
          <a:p>
            <a:r>
              <a:rPr lang="en-US" sz="1600" dirty="0"/>
              <a:t>        Configure, create and start all application services</a:t>
            </a:r>
          </a:p>
          <a:p>
            <a:r>
              <a:rPr lang="en-US" sz="1600" dirty="0"/>
              <a:t>          </a:t>
            </a:r>
            <a:r>
              <a:rPr lang="en-US" sz="1600" dirty="0">
                <a:hlinkClick r:id="rId2"/>
              </a:rPr>
              <a:t>https://docs.docker.com/compose/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38B9F0-CFEB-EA4E-AA9C-602BFC8C8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571" y="1473172"/>
            <a:ext cx="5272808" cy="470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67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14A15C-7477-2E44-961D-1403CF14E59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495271"/>
            <a:ext cx="5194300" cy="4572000"/>
          </a:xfrm>
        </p:spPr>
        <p:txBody>
          <a:bodyPr/>
          <a:lstStyle/>
          <a:p>
            <a:r>
              <a:rPr lang="en-US" dirty="0"/>
              <a:t>Docker</a:t>
            </a:r>
          </a:p>
          <a:p>
            <a:pPr marL="800100" lvl="1" indent="-342900"/>
            <a:r>
              <a:rPr lang="en-US" dirty="0"/>
              <a:t>Is an environment for running containerized applications on a single node</a:t>
            </a:r>
          </a:p>
          <a:p>
            <a:r>
              <a:rPr lang="en-US" dirty="0"/>
              <a:t>Kubernetes</a:t>
            </a:r>
          </a:p>
          <a:p>
            <a:pPr marL="800100" lvl="1" indent="-342900"/>
            <a:r>
              <a:rPr lang="en-US" dirty="0"/>
              <a:t>Allows you to run containers across multiple compute nodes (VM or physical)</a:t>
            </a:r>
          </a:p>
          <a:p>
            <a:pPr marL="800100" lvl="1" indent="-342900"/>
            <a:r>
              <a:rPr lang="en-US" dirty="0"/>
              <a:t>Allows you to automate container provisioning, networking, load-balancing, security and scaling across multiple nodes running Docker (or other container runtime)</a:t>
            </a:r>
          </a:p>
          <a:p>
            <a:pPr marL="800100" lvl="1" indent="-342900"/>
            <a:r>
              <a:rPr lang="en-US" dirty="0"/>
              <a:t>Collection of nodes managed by a single Kubernetes instance is a Kubernetes Cluster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3B2735-3BFF-5344-8AF7-BEF3CADF92B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30 Second Intro to Kubernetes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D9E346-3C80-E146-A209-26B6BBA02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vs Kubernetes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9D2AC4-9F00-2B46-A563-DED4DF7E1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8161" y="509541"/>
            <a:ext cx="2640182" cy="1379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1E050C-E5BA-424D-9EFD-10F935E1E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638" y="2208202"/>
            <a:ext cx="5934337" cy="400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4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67F572A-74D3-314A-8C2C-B1522B789E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Next Time:  Kubernetes</a:t>
            </a:r>
          </a:p>
        </p:txBody>
      </p:sp>
    </p:spTree>
    <p:extLst>
      <p:ext uri="{BB962C8B-B14F-4D97-AF65-F5344CB8AC3E}">
        <p14:creationId xmlns:p14="http://schemas.microsoft.com/office/powerpoint/2010/main" val="132552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67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DD242A-E303-3F48-9A67-2BA0F8F92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 in the last session…</a:t>
            </a:r>
          </a:p>
        </p:txBody>
      </p:sp>
      <p:pic>
        <p:nvPicPr>
          <p:cNvPr id="6" name="Picture 5" descr="A drawing of a face&#10;&#10;Description automatically generated">
            <a:extLst>
              <a:ext uri="{FF2B5EF4-FFF2-40B4-BE49-F238E27FC236}">
                <a16:creationId xmlns:a16="http://schemas.microsoft.com/office/drawing/2014/main" id="{7BA08F7F-884A-7346-A9DD-6037661BD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385" y="1600200"/>
            <a:ext cx="5787342" cy="4572000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E5D874-886B-B345-AA8E-9927BEA8165D}"/>
              </a:ext>
            </a:extLst>
          </p:cNvPr>
          <p:cNvSpPr txBox="1"/>
          <p:nvPr/>
        </p:nvSpPr>
        <p:spPr>
          <a:xfrm>
            <a:off x="-33052" y="2135895"/>
            <a:ext cx="6394437" cy="2586210"/>
          </a:xfrm>
          <a:prstGeom prst="rect">
            <a:avLst/>
          </a:prstGeom>
        </p:spPr>
        <p:txBody>
          <a:bodyPr vert="horz" lIns="594360" tIns="0" rIns="0" bIns="0" rtlCol="0">
            <a:normAutofit/>
          </a:bodyPr>
          <a:lstStyle/>
          <a:p>
            <a:pPr>
              <a:spcAft>
                <a:spcPts val="600"/>
              </a:spcAft>
              <a:buSzPct val="90000"/>
            </a:pPr>
            <a:r>
              <a:rPr lang="en-US" sz="3200" dirty="0">
                <a:solidFill>
                  <a:schemeClr val="tx2"/>
                </a:solidFill>
              </a:rPr>
              <a:t>- Micro-service architecture</a:t>
            </a:r>
          </a:p>
          <a:p>
            <a:pPr marL="285750" indent="-285750">
              <a:spcAft>
                <a:spcPts val="600"/>
              </a:spcAft>
              <a:buSzPct val="90000"/>
              <a:buFontTx/>
              <a:buChar char="-"/>
            </a:pPr>
            <a:r>
              <a:rPr lang="en-US" sz="3200" dirty="0">
                <a:solidFill>
                  <a:schemeClr val="tx2"/>
                </a:solidFill>
              </a:rPr>
              <a:t>Intro to Containers</a:t>
            </a:r>
          </a:p>
          <a:p>
            <a:pPr marL="285750" indent="-285750">
              <a:spcAft>
                <a:spcPts val="600"/>
              </a:spcAft>
              <a:buSzPct val="90000"/>
              <a:buFontTx/>
              <a:buChar char="-"/>
            </a:pPr>
            <a:r>
              <a:rPr lang="en-US" sz="3200" dirty="0">
                <a:solidFill>
                  <a:schemeClr val="tx2"/>
                </a:solidFill>
              </a:rPr>
              <a:t>Intro to Docker</a:t>
            </a:r>
          </a:p>
          <a:p>
            <a:pPr marL="285750" indent="-285750">
              <a:spcAft>
                <a:spcPts val="600"/>
              </a:spcAft>
              <a:buSzPct val="90000"/>
              <a:buFontTx/>
              <a:buChar char="-"/>
            </a:pPr>
            <a:r>
              <a:rPr lang="en-US" sz="3200" dirty="0">
                <a:solidFill>
                  <a:schemeClr val="tx2"/>
                </a:solidFill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290133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2219FA-6851-364C-8949-BACC286749E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  <a:p>
            <a:r>
              <a:rPr lang="en-US" dirty="0"/>
              <a:t>Images from Scratch</a:t>
            </a:r>
          </a:p>
          <a:p>
            <a:r>
              <a:rPr lang="en-US" dirty="0"/>
              <a:t>Images vs Containers</a:t>
            </a:r>
          </a:p>
          <a:p>
            <a:r>
              <a:rPr lang="en-US" dirty="0"/>
              <a:t>Dockerfile vs Docker Compose</a:t>
            </a:r>
          </a:p>
          <a:p>
            <a:r>
              <a:rPr lang="en-US" dirty="0"/>
              <a:t>Docker vs Kubernetes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14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nger Point Emoji Png - Right Hand Emoji Png | Transparent PNG Download  #514163 - Vippng">
            <a:extLst>
              <a:ext uri="{FF2B5EF4-FFF2-40B4-BE49-F238E27FC236}">
                <a16:creationId xmlns:a16="http://schemas.microsoft.com/office/drawing/2014/main" id="{B5FD65D9-C5B5-4F44-9893-209B274C3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950039"/>
            <a:ext cx="5893593" cy="387232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A1CFE3-8F56-4D40-82F3-B3A67FD4DCA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593279" y="1600201"/>
            <a:ext cx="6595548" cy="4572000"/>
          </a:xfrm>
        </p:spPr>
        <p:txBody>
          <a:bodyPr>
            <a:normAutofit/>
          </a:bodyPr>
          <a:lstStyle/>
          <a:p>
            <a:r>
              <a:rPr lang="en-US" dirty="0"/>
              <a:t>Go grab a copy of the presentation and playbook to follow along</a:t>
            </a:r>
          </a:p>
          <a:p>
            <a:r>
              <a:rPr lang="en-US" dirty="0"/>
              <a:t>The playbook contains steps and commands we will be using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https://github.com/davemazur/tambootcamp</a:t>
            </a:r>
            <a:r>
              <a:rPr lang="en-US">
                <a:hlinkClick r:id="rId4"/>
              </a:rPr>
              <a:t>-</a:t>
            </a:r>
            <a:r>
              <a:rPr lang="en-US"/>
              <a:t>docker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gitlab.eng.vmware.com</a:t>
            </a:r>
            <a:r>
              <a:rPr lang="en-US" dirty="0"/>
              <a:t>/</a:t>
            </a:r>
            <a:r>
              <a:rPr lang="en-US" dirty="0" err="1"/>
              <a:t>atauber</a:t>
            </a:r>
            <a:r>
              <a:rPr lang="en-US" dirty="0"/>
              <a:t>/tam-modern-apps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E9BE11-5F2B-BB4E-87A0-9ED79BED9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</p:spPr>
        <p:txBody>
          <a:bodyPr wrap="none" anchor="b">
            <a:normAutofit/>
          </a:bodyPr>
          <a:lstStyle/>
          <a:p>
            <a:r>
              <a:rPr lang="en-US" sz="2600"/>
              <a:t>Presentation and Playbook</a:t>
            </a:r>
          </a:p>
        </p:txBody>
      </p:sp>
    </p:spTree>
    <p:extLst>
      <p:ext uri="{BB962C8B-B14F-4D97-AF65-F5344CB8AC3E}">
        <p14:creationId xmlns:p14="http://schemas.microsoft.com/office/powerpoint/2010/main" val="2615561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9AFFC-A909-944F-8B8A-0C965D21F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150D76-26A2-6E40-BEB4-CF51FBBC61C8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In the simplest form an image is a base filesystem</a:t>
            </a:r>
          </a:p>
          <a:p>
            <a:r>
              <a:rPr lang="en-US" dirty="0"/>
              <a:t>An image does not have a state</a:t>
            </a:r>
          </a:p>
          <a:p>
            <a:r>
              <a:rPr lang="en-US" dirty="0"/>
              <a:t>An image is a read-only template</a:t>
            </a:r>
          </a:p>
          <a:p>
            <a:pPr lvl="1"/>
            <a:r>
              <a:rPr lang="en-US" dirty="0"/>
              <a:t>Cannot be modified</a:t>
            </a:r>
          </a:p>
          <a:p>
            <a:pPr>
              <a:buNone/>
            </a:pPr>
            <a:r>
              <a:rPr lang="en-US" dirty="0"/>
              <a:t>You can build your own image or use images developed by others</a:t>
            </a:r>
          </a:p>
          <a:p>
            <a:r>
              <a:rPr lang="en-US" dirty="0"/>
              <a:t>Images are stored in a repository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B8C7D99-3F0F-194D-B220-60BEA075D811}"/>
              </a:ext>
            </a:extLst>
          </p:cNvPr>
          <p:cNvPicPr>
            <a:picLocks noGrp="1" noChangeAspect="1"/>
          </p:cNvPicPr>
          <p:nvPr>
            <p:ph sz="quarter" idx="18"/>
          </p:nvPr>
        </p:nvPicPr>
        <p:blipFill>
          <a:blip r:embed="rId3"/>
          <a:stretch>
            <a:fillRect/>
          </a:stretch>
        </p:blipFill>
        <p:spPr>
          <a:xfrm>
            <a:off x="6758503" y="1600200"/>
            <a:ext cx="2616851" cy="20713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537E17-BF55-1A4F-9F0A-5656EAAAB177}"/>
              </a:ext>
            </a:extLst>
          </p:cNvPr>
          <p:cNvSpPr txBox="1"/>
          <p:nvPr/>
        </p:nvSpPr>
        <p:spPr>
          <a:xfrm>
            <a:off x="579809" y="1016507"/>
            <a:ext cx="3595584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dirty="0"/>
              <a:t>Base Image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D04589-8C1A-D141-9C86-E22B837A7550}"/>
              </a:ext>
            </a:extLst>
          </p:cNvPr>
          <p:cNvSpPr txBox="1"/>
          <p:nvPr/>
        </p:nvSpPr>
        <p:spPr>
          <a:xfrm>
            <a:off x="6321287" y="1006609"/>
            <a:ext cx="3595584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dirty="0"/>
              <a:t>Layered Image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DA629F2-80CF-E84B-A72F-F2F95BF6961B}"/>
              </a:ext>
            </a:extLst>
          </p:cNvPr>
          <p:cNvSpPr txBox="1">
            <a:spLocks/>
          </p:cNvSpPr>
          <p:nvPr/>
        </p:nvSpPr>
        <p:spPr>
          <a:xfrm>
            <a:off x="5764338" y="3957381"/>
            <a:ext cx="5893593" cy="1867050"/>
          </a:xfrm>
          <a:prstGeom prst="rect">
            <a:avLst/>
          </a:prstGeom>
        </p:spPr>
        <p:txBody>
          <a:bodyPr vert="horz" lIns="59436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Images can be based on multiple layers</a:t>
            </a:r>
          </a:p>
          <a:p>
            <a:pPr lvl="1"/>
            <a:r>
              <a:rPr lang="en-US" dirty="0"/>
              <a:t>Stacked on top of each other</a:t>
            </a:r>
          </a:p>
          <a:p>
            <a:pPr>
              <a:buNone/>
            </a:pPr>
            <a:r>
              <a:rPr lang="en-US" b="1" i="1" dirty="0"/>
              <a:t>Cannot run an image by itself</a:t>
            </a:r>
          </a:p>
        </p:txBody>
      </p:sp>
    </p:spTree>
    <p:extLst>
      <p:ext uri="{BB962C8B-B14F-4D97-AF65-F5344CB8AC3E}">
        <p14:creationId xmlns:p14="http://schemas.microsoft.com/office/powerpoint/2010/main" val="221636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44EC1D-F8EA-5C45-B5D2-3B1628B9E6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00201"/>
            <a:ext cx="5652093" cy="4572000"/>
          </a:xfrm>
        </p:spPr>
        <p:txBody>
          <a:bodyPr/>
          <a:lstStyle/>
          <a:p>
            <a:r>
              <a:rPr lang="en-US" dirty="0"/>
              <a:t>Scratch – pure base </a:t>
            </a:r>
            <a:r>
              <a:rPr lang="en-US" dirty="0" err="1"/>
              <a:t>linux</a:t>
            </a:r>
            <a:r>
              <a:rPr lang="en-US" dirty="0"/>
              <a:t> image, limited functionality</a:t>
            </a:r>
          </a:p>
          <a:p>
            <a:r>
              <a:rPr lang="en-US" dirty="0"/>
              <a:t>Alpine, </a:t>
            </a:r>
            <a:r>
              <a:rPr lang="en-US" dirty="0" err="1"/>
              <a:t>BusyBox</a:t>
            </a:r>
            <a:r>
              <a:rPr lang="en-US" dirty="0"/>
              <a:t> – simple </a:t>
            </a:r>
            <a:r>
              <a:rPr lang="en-US" dirty="0" err="1"/>
              <a:t>linux</a:t>
            </a:r>
            <a:r>
              <a:rPr lang="en-US" dirty="0"/>
              <a:t> images</a:t>
            </a:r>
          </a:p>
          <a:p>
            <a:r>
              <a:rPr lang="en-US" dirty="0"/>
              <a:t>Debian, Ubuntu, CentOS – more advanced </a:t>
            </a:r>
            <a:r>
              <a:rPr lang="en-US" dirty="0" err="1"/>
              <a:t>linux</a:t>
            </a:r>
            <a:r>
              <a:rPr lang="en-US" dirty="0"/>
              <a:t> images</a:t>
            </a:r>
          </a:p>
          <a:p>
            <a:r>
              <a:rPr lang="en-US" dirty="0"/>
              <a:t>Microsoft/</a:t>
            </a:r>
            <a:r>
              <a:rPr lang="en-US" dirty="0" err="1"/>
              <a:t>servercore</a:t>
            </a:r>
            <a:r>
              <a:rPr lang="en-US" dirty="0"/>
              <a:t> – windows server base image</a:t>
            </a:r>
          </a:p>
          <a:p>
            <a:r>
              <a:rPr lang="en-US" dirty="0"/>
              <a:t>Microsoft/nanocore – smaller footprint windows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20E1DE-CE4A-DE47-96B9-988479A62E2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From Docker Hub, GCR, ACR, Harbor,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6AB580-52CA-6E4E-BE85-02094541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Base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03B29D-AC05-B24F-8F5A-B7260C794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217" y="1600201"/>
            <a:ext cx="5322396" cy="387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9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4B36-F4EB-2C40-A245-F8A4ACCC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building an image from scratch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5B38-B5F7-9F42-8EBD-58B7BFE5B5C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% docker build –t hello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E424-E15F-A843-8385-A4695410AC3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10" y="1600200"/>
            <a:ext cx="4966552" cy="45720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Dockerfile</a:t>
            </a:r>
          </a:p>
          <a:p>
            <a:r>
              <a:rPr lang="en-US" dirty="0"/>
              <a:t>FROM:  </a:t>
            </a:r>
            <a:r>
              <a:rPr lang="en-US" dirty="0" err="1"/>
              <a:t>alpine:latest</a:t>
            </a:r>
            <a:endParaRPr lang="en-US" dirty="0"/>
          </a:p>
          <a:p>
            <a:r>
              <a:rPr lang="en-US" dirty="0"/>
              <a:t>COPY hello /</a:t>
            </a:r>
          </a:p>
          <a:p>
            <a:r>
              <a:rPr lang="en-US" dirty="0"/>
              <a:t>#this is the </a:t>
            </a:r>
            <a:r>
              <a:rPr lang="en-US" dirty="0" err="1"/>
              <a:t>cmd</a:t>
            </a:r>
            <a:r>
              <a:rPr lang="en-US" dirty="0"/>
              <a:t> running the application</a:t>
            </a:r>
          </a:p>
          <a:p>
            <a:r>
              <a:rPr lang="en-US" dirty="0"/>
              <a:t>CMD [“/hello”]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BFC684-8477-D84B-BEBF-7DB2279E9C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961527" y="1600200"/>
            <a:ext cx="5867538" cy="2821898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“hello” Image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E4DC72C-EBC4-774A-B679-D72915CFA0B3}"/>
              </a:ext>
            </a:extLst>
          </p:cNvPr>
          <p:cNvGrpSpPr/>
          <p:nvPr/>
        </p:nvGrpSpPr>
        <p:grpSpPr>
          <a:xfrm>
            <a:off x="6409005" y="2308824"/>
            <a:ext cx="4972581" cy="1404650"/>
            <a:chOff x="6461486" y="4555475"/>
            <a:chExt cx="4972581" cy="140465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A94FCEB-813D-184C-9A60-CE43836195F5}"/>
                </a:ext>
              </a:extLst>
            </p:cNvPr>
            <p:cNvSpPr/>
            <p:nvPr/>
          </p:nvSpPr>
          <p:spPr>
            <a:xfrm>
              <a:off x="6487493" y="5257800"/>
              <a:ext cx="4946574" cy="7023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Alpine Linux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34128D-FF08-4F49-B6EC-E6DB7DB0EEC4}"/>
                </a:ext>
              </a:extLst>
            </p:cNvPr>
            <p:cNvSpPr/>
            <p:nvPr/>
          </p:nvSpPr>
          <p:spPr>
            <a:xfrm>
              <a:off x="6461486" y="4555475"/>
              <a:ext cx="4946574" cy="1404649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617EE7C-FEB8-AC4E-88E3-11FD03332E6E}"/>
                </a:ext>
              </a:extLst>
            </p:cNvPr>
            <p:cNvSpPr/>
            <p:nvPr/>
          </p:nvSpPr>
          <p:spPr>
            <a:xfrm>
              <a:off x="6461486" y="4555475"/>
              <a:ext cx="4946574" cy="7023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Hello App from laptop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EEC87CB3-1B2E-5643-ABD2-93839F59C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527" y="4827277"/>
            <a:ext cx="5146184" cy="1220810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C9FAF38D-5158-9846-AACA-49806ADDEADA}"/>
              </a:ext>
            </a:extLst>
          </p:cNvPr>
          <p:cNvSpPr txBox="1">
            <a:spLocks/>
          </p:cNvSpPr>
          <p:nvPr/>
        </p:nvSpPr>
        <p:spPr>
          <a:xfrm>
            <a:off x="579809" y="1149089"/>
            <a:ext cx="10962687" cy="2477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% docker run hello</a:t>
            </a:r>
          </a:p>
        </p:txBody>
      </p:sp>
    </p:spTree>
    <p:extLst>
      <p:ext uri="{BB962C8B-B14F-4D97-AF65-F5344CB8AC3E}">
        <p14:creationId xmlns:p14="http://schemas.microsoft.com/office/powerpoint/2010/main" val="24640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4B36-F4EB-2C40-A245-F8A4ACCC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adding a shell script to the hello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5B38-B5F7-9F42-8EBD-58B7BFE5B5C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% docker build –t hello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E424-E15F-A843-8385-A4695410AC3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10" y="1600200"/>
            <a:ext cx="4966552" cy="45720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Dockerfile</a:t>
            </a:r>
          </a:p>
          <a:p>
            <a:r>
              <a:rPr lang="en-US" dirty="0"/>
              <a:t>FROM:  </a:t>
            </a:r>
            <a:r>
              <a:rPr lang="en-US" dirty="0" err="1"/>
              <a:t>alpine:latest</a:t>
            </a:r>
            <a:endParaRPr lang="en-US" dirty="0"/>
          </a:p>
          <a:p>
            <a:r>
              <a:rPr lang="en-US" dirty="0"/>
              <a:t>COPY hello /</a:t>
            </a:r>
          </a:p>
          <a:p>
            <a:r>
              <a:rPr lang="en-US" dirty="0"/>
              <a:t>COPY </a:t>
            </a:r>
            <a:r>
              <a:rPr lang="en-US" dirty="0" err="1"/>
              <a:t>compute.sh</a:t>
            </a:r>
            <a:r>
              <a:rPr lang="en-US" dirty="0"/>
              <a:t> /</a:t>
            </a:r>
          </a:p>
          <a:p>
            <a:r>
              <a:rPr lang="en-US" dirty="0"/>
              <a:t>RUN </a:t>
            </a:r>
            <a:r>
              <a:rPr lang="en-US" dirty="0" err="1"/>
              <a:t>chmod</a:t>
            </a:r>
            <a:r>
              <a:rPr lang="en-US" dirty="0"/>
              <a:t> +x /</a:t>
            </a:r>
            <a:r>
              <a:rPr lang="en-US" dirty="0" err="1"/>
              <a:t>compute.sh</a:t>
            </a:r>
            <a:endParaRPr lang="en-US" dirty="0"/>
          </a:p>
          <a:p>
            <a:r>
              <a:rPr lang="en-US" dirty="0"/>
              <a:t>#this is the </a:t>
            </a:r>
            <a:r>
              <a:rPr lang="en-US" dirty="0" err="1"/>
              <a:t>cmd</a:t>
            </a:r>
            <a:r>
              <a:rPr lang="en-US" dirty="0"/>
              <a:t> running the application</a:t>
            </a:r>
          </a:p>
          <a:p>
            <a:r>
              <a:rPr lang="en-US" dirty="0"/>
              <a:t>CMD [“/</a:t>
            </a:r>
            <a:r>
              <a:rPr lang="en-US" dirty="0" err="1"/>
              <a:t>compute.sh</a:t>
            </a:r>
            <a:r>
              <a:rPr lang="en-US" dirty="0"/>
              <a:t>”]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BFC684-8477-D84B-BEBF-7DB2279E9C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961527" y="1600200"/>
            <a:ext cx="5867538" cy="2821898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“hello” Image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94FCEB-813D-184C-9A60-CE43836195F5}"/>
              </a:ext>
            </a:extLst>
          </p:cNvPr>
          <p:cNvSpPr/>
          <p:nvPr/>
        </p:nvSpPr>
        <p:spPr>
          <a:xfrm>
            <a:off x="6435012" y="3430869"/>
            <a:ext cx="4946574" cy="7023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Alpine Linux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34128D-FF08-4F49-B6EC-E6DB7DB0EEC4}"/>
              </a:ext>
            </a:extLst>
          </p:cNvPr>
          <p:cNvSpPr/>
          <p:nvPr/>
        </p:nvSpPr>
        <p:spPr>
          <a:xfrm>
            <a:off x="6409005" y="2029010"/>
            <a:ext cx="4946574" cy="2119174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17EE7C-FEB8-AC4E-88E3-11FD03332E6E}"/>
              </a:ext>
            </a:extLst>
          </p:cNvPr>
          <p:cNvSpPr/>
          <p:nvPr/>
        </p:nvSpPr>
        <p:spPr>
          <a:xfrm>
            <a:off x="6409005" y="2728544"/>
            <a:ext cx="4946574" cy="7023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Hello App from laptop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9FAF38D-5158-9846-AACA-49806ADDEADA}"/>
              </a:ext>
            </a:extLst>
          </p:cNvPr>
          <p:cNvSpPr txBox="1">
            <a:spLocks/>
          </p:cNvSpPr>
          <p:nvPr/>
        </p:nvSpPr>
        <p:spPr>
          <a:xfrm>
            <a:off x="579809" y="1149089"/>
            <a:ext cx="10962687" cy="2477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% docker run hello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94B77C-9383-244F-95F1-C07A22F7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526" y="4698971"/>
            <a:ext cx="5420059" cy="150059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B313253-6936-CF4F-85EF-A8CBB2157E1A}"/>
              </a:ext>
            </a:extLst>
          </p:cNvPr>
          <p:cNvSpPr/>
          <p:nvPr/>
        </p:nvSpPr>
        <p:spPr>
          <a:xfrm>
            <a:off x="6422009" y="2029010"/>
            <a:ext cx="4946574" cy="702325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 err="1">
                <a:solidFill>
                  <a:schemeClr val="bg1"/>
                </a:solidFill>
              </a:rPr>
              <a:t>Compute.sh</a:t>
            </a:r>
            <a:r>
              <a:rPr lang="en-US" sz="1600" b="1" dirty="0">
                <a:solidFill>
                  <a:schemeClr val="bg1"/>
                </a:solidFill>
              </a:rPr>
              <a:t> from laptop</a:t>
            </a:r>
          </a:p>
        </p:txBody>
      </p:sp>
    </p:spTree>
    <p:extLst>
      <p:ext uri="{BB962C8B-B14F-4D97-AF65-F5344CB8AC3E}">
        <p14:creationId xmlns:p14="http://schemas.microsoft.com/office/powerpoint/2010/main" val="31242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4B36-F4EB-2C40-A245-F8A4ACCC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with Go Lang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5B38-B5F7-9F42-8EBD-58B7BFE5B5C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% docker build –t hello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E424-E15F-A843-8385-A4695410AC3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10" y="1600200"/>
            <a:ext cx="4966552" cy="45720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Dockerfile</a:t>
            </a:r>
          </a:p>
          <a:p>
            <a:r>
              <a:rPr lang="en-US" dirty="0"/>
              <a:t>FROM:  golang:1.15-alpine AS build</a:t>
            </a:r>
          </a:p>
          <a:p>
            <a:r>
              <a:rPr lang="en-US" dirty="0"/>
              <a:t>WORKDIR /</a:t>
            </a:r>
            <a:r>
              <a:rPr lang="en-US" dirty="0" err="1"/>
              <a:t>src</a:t>
            </a:r>
            <a:r>
              <a:rPr lang="en-US" dirty="0"/>
              <a:t>/</a:t>
            </a:r>
          </a:p>
          <a:p>
            <a:r>
              <a:rPr lang="en-US" dirty="0"/>
              <a:t>COPY </a:t>
            </a:r>
            <a:r>
              <a:rPr lang="en-US" dirty="0" err="1"/>
              <a:t>main.go</a:t>
            </a:r>
            <a:r>
              <a:rPr lang="en-US" dirty="0"/>
              <a:t> go.* /</a:t>
            </a:r>
            <a:r>
              <a:rPr lang="en-US" dirty="0" err="1"/>
              <a:t>src</a:t>
            </a:r>
            <a:r>
              <a:rPr lang="en-US" dirty="0"/>
              <a:t>/</a:t>
            </a:r>
          </a:p>
          <a:p>
            <a:r>
              <a:rPr lang="en-US" dirty="0"/>
              <a:t>RUN CGO_ENABLED=0 go build –o /bin/demo</a:t>
            </a:r>
          </a:p>
          <a:p>
            <a:r>
              <a:rPr lang="en-US" dirty="0"/>
              <a:t>FROM scratch</a:t>
            </a:r>
          </a:p>
          <a:p>
            <a:r>
              <a:rPr lang="en-US" dirty="0"/>
              <a:t>COPY –from=build /bin/demo /bin/demo</a:t>
            </a:r>
          </a:p>
          <a:p>
            <a:r>
              <a:rPr lang="en-US" dirty="0"/>
              <a:t>ENTRYPOINT [“/bin/demo”]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BFC684-8477-D84B-BEBF-7DB2279E9C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961527" y="1600199"/>
            <a:ext cx="5867538" cy="3961151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“hello” Image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34128D-FF08-4F49-B6EC-E6DB7DB0EEC4}"/>
              </a:ext>
            </a:extLst>
          </p:cNvPr>
          <p:cNvSpPr/>
          <p:nvPr/>
        </p:nvSpPr>
        <p:spPr>
          <a:xfrm>
            <a:off x="6409005" y="2076188"/>
            <a:ext cx="4946574" cy="2806514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9FAF38D-5158-9846-AACA-49806ADDEADA}"/>
              </a:ext>
            </a:extLst>
          </p:cNvPr>
          <p:cNvSpPr txBox="1">
            <a:spLocks/>
          </p:cNvSpPr>
          <p:nvPr/>
        </p:nvSpPr>
        <p:spPr>
          <a:xfrm>
            <a:off x="579809" y="1149089"/>
            <a:ext cx="10962687" cy="2477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% docker run hello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0E31C59-C164-9C4A-98CA-1BDFE3C7DAA0}"/>
              </a:ext>
            </a:extLst>
          </p:cNvPr>
          <p:cNvGrpSpPr/>
          <p:nvPr/>
        </p:nvGrpSpPr>
        <p:grpSpPr>
          <a:xfrm>
            <a:off x="6409005" y="2076188"/>
            <a:ext cx="4972581" cy="2806514"/>
            <a:chOff x="6409005" y="2076188"/>
            <a:chExt cx="4972581" cy="280651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A94FCEB-813D-184C-9A60-CE43836195F5}"/>
                </a:ext>
              </a:extLst>
            </p:cNvPr>
            <p:cNvSpPr/>
            <p:nvPr/>
          </p:nvSpPr>
          <p:spPr>
            <a:xfrm>
              <a:off x="6435012" y="4180377"/>
              <a:ext cx="4946574" cy="7023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Alpine Linux with Go Installed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617EE7C-FEB8-AC4E-88E3-11FD03332E6E}"/>
                </a:ext>
              </a:extLst>
            </p:cNvPr>
            <p:cNvSpPr/>
            <p:nvPr/>
          </p:nvSpPr>
          <p:spPr>
            <a:xfrm>
              <a:off x="6409005" y="3478049"/>
              <a:ext cx="4946574" cy="7023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Demo app compiled in Alpine Linux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B313253-6936-CF4F-85EF-A8CBB2157E1A}"/>
                </a:ext>
              </a:extLst>
            </p:cNvPr>
            <p:cNvSpPr/>
            <p:nvPr/>
          </p:nvSpPr>
          <p:spPr>
            <a:xfrm>
              <a:off x="6422009" y="2778515"/>
              <a:ext cx="4946574" cy="70232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Secondary Scratch image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5758354-0D5D-4849-9BA4-B6ED16476C13}"/>
                </a:ext>
              </a:extLst>
            </p:cNvPr>
            <p:cNvSpPr/>
            <p:nvPr/>
          </p:nvSpPr>
          <p:spPr>
            <a:xfrm>
              <a:off x="6435012" y="2076188"/>
              <a:ext cx="4946574" cy="70232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Demo app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323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VMware 2019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</a:custClrLst>
  <a:extLst>
    <a:ext uri="{05A4C25C-085E-4340-85A3-A5531E510DB2}">
      <thm15:themeFamily xmlns:thm15="http://schemas.microsoft.com/office/thememl/2012/main" name="VMware Light Template 2020" id="{3995BBDC-A0E8-1747-A3DD-1931C41E5534}" vid="{D6E8281D-33CD-3B46-84CD-9F5B684022D6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VMware_white_16x9</Template>
  <TotalTime>1640</TotalTime>
  <Words>782</Words>
  <Application>Microsoft Macintosh PowerPoint</Application>
  <PresentationFormat>Custom</PresentationFormat>
  <Paragraphs>145</Paragraphs>
  <Slides>16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Camphor Std</vt:lpstr>
      <vt:lpstr>Metropolis</vt:lpstr>
      <vt:lpstr>Metropolis Light</vt:lpstr>
      <vt:lpstr>Open Sans</vt:lpstr>
      <vt:lpstr>VMware_white_16x9</vt:lpstr>
      <vt:lpstr>Docker 201</vt:lpstr>
      <vt:lpstr>Previously in the last session…</vt:lpstr>
      <vt:lpstr>PowerPoint Presentation</vt:lpstr>
      <vt:lpstr>Presentation and Playbook</vt:lpstr>
      <vt:lpstr>Images</vt:lpstr>
      <vt:lpstr>Examples of Base Images</vt:lpstr>
      <vt:lpstr>Example of building an image from scratch</vt:lpstr>
      <vt:lpstr>Example adding a shell script to the hello image</vt:lpstr>
      <vt:lpstr>Example with Go Lang</vt:lpstr>
      <vt:lpstr>Finally, Images vs Containers</vt:lpstr>
      <vt:lpstr>A note on CPU and Memory utilization</vt:lpstr>
      <vt:lpstr>Docker Volumes</vt:lpstr>
      <vt:lpstr>Dockerfile vs Docker Compose</vt:lpstr>
      <vt:lpstr>Docker vs Kubernetes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VMware PowerPoint Corporate Template</dc:title>
  <dc:creator>Dave Mazur</dc:creator>
  <cp:lastModifiedBy>Microsoft Office User</cp:lastModifiedBy>
  <cp:revision>25</cp:revision>
  <dcterms:created xsi:type="dcterms:W3CDTF">2020-08-25T14:21:03Z</dcterms:created>
  <dcterms:modified xsi:type="dcterms:W3CDTF">2021-03-11T15:58:20Z</dcterms:modified>
</cp:coreProperties>
</file>

<file path=docProps/thumbnail.jpeg>
</file>